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52" r:id="rId4"/>
    <p:sldId id="544" r:id="rId5"/>
    <p:sldId id="632" r:id="rId6"/>
    <p:sldId id="588" r:id="rId7"/>
    <p:sldId id="593" r:id="rId8"/>
    <p:sldId id="594" r:id="rId9"/>
    <p:sldId id="636" r:id="rId10"/>
    <p:sldId id="635" r:id="rId11"/>
    <p:sldId id="642" r:id="rId12"/>
    <p:sldId id="641" r:id="rId13"/>
    <p:sldId id="656" r:id="rId14"/>
    <p:sldId id="657" r:id="rId15"/>
    <p:sldId id="661" r:id="rId16"/>
    <p:sldId id="662" r:id="rId17"/>
    <p:sldId id="634" r:id="rId18"/>
    <p:sldId id="595" r:id="rId19"/>
    <p:sldId id="637" r:id="rId20"/>
    <p:sldId id="638" r:id="rId21"/>
    <p:sldId id="660" r:id="rId22"/>
    <p:sldId id="639" r:id="rId23"/>
    <p:sldId id="640" r:id="rId24"/>
    <p:sldId id="658" r:id="rId25"/>
    <p:sldId id="659" r:id="rId26"/>
    <p:sldId id="628" r:id="rId27"/>
    <p:sldId id="643" r:id="rId28"/>
    <p:sldId id="646" r:id="rId29"/>
    <p:sldId id="645" r:id="rId30"/>
    <p:sldId id="644" r:id="rId31"/>
    <p:sldId id="647" r:id="rId32"/>
    <p:sldId id="648" r:id="rId33"/>
    <p:sldId id="655" r:id="rId34"/>
    <p:sldId id="649" r:id="rId35"/>
    <p:sldId id="650" r:id="rId36"/>
    <p:sldId id="663" r:id="rId37"/>
    <p:sldId id="664" r:id="rId38"/>
    <p:sldId id="653" r:id="rId39"/>
    <p:sldId id="654" r:id="rId40"/>
    <p:sldId id="651" r:id="rId41"/>
    <p:sldId id="652" r:id="rId42"/>
    <p:sldId id="486" r:id="rId43"/>
    <p:sldId id="586" r:id="rId44"/>
    <p:sldId id="514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8670" autoAdjust="0"/>
  </p:normalViewPr>
  <p:slideViewPr>
    <p:cSldViewPr>
      <p:cViewPr varScale="1">
        <p:scale>
          <a:sx n="98" d="100"/>
          <a:sy n="98" d="100"/>
        </p:scale>
        <p:origin x="84" y="3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69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9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8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58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58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77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47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15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0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91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92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3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1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5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1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309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524#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1142842"/>
            <a:ext cx="7834099" cy="987666"/>
          </a:xfrm>
        </p:spPr>
        <p:txBody>
          <a:bodyPr>
            <a:normAutofit fontScale="90000"/>
          </a:bodyPr>
          <a:lstStyle/>
          <a:p>
            <a:r>
              <a:rPr lang="en-US" dirty="0"/>
              <a:t>Enumerations and Annotations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2284089"/>
            <a:ext cx="7910300" cy="778736"/>
          </a:xfrm>
        </p:spPr>
        <p:txBody>
          <a:bodyPr>
            <a:normAutofit/>
          </a:bodyPr>
          <a:lstStyle/>
          <a:p>
            <a:r>
              <a:rPr lang="en-US" dirty="0"/>
              <a:t>Organizing Code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4" y="4114800"/>
            <a:ext cx="1828798" cy="20069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993539" y="4065414"/>
            <a:ext cx="1286954" cy="6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4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18312" y="4199370"/>
            <a:ext cx="3124200" cy="193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dirty="0"/>
              <a:t> constant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 based</a:t>
            </a:r>
            <a:r>
              <a:rPr lang="en-US" dirty="0"/>
              <a:t> order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Values (2)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3951982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Season.AUTUMN;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ordinal()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System.out.println(Season.AUTUMN.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ordinal()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2064127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SPRING, SUMMER,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9165829" y="3793252"/>
            <a:ext cx="2057400" cy="880904"/>
          </a:xfrm>
          <a:prstGeom prst="wedgeRoundRectCallout">
            <a:avLst>
              <a:gd name="adj1" fmla="val -50550"/>
              <a:gd name="adj2" fmla="val 641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sz="2800" dirty="0">
                <a:solidFill>
                  <a:srgbClr val="FFFFFF"/>
                </a:solidFill>
              </a:rPr>
              <a:t> has index 2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9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valueOf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(Class, String)</a:t>
            </a:r>
            <a:r>
              <a:rPr lang="en-US" dirty="0"/>
              <a:t> – gets the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dirty="0"/>
              <a:t> by a given class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Creation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398455"/>
            <a:ext cx="1084049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spring = 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valueOf(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Season.class, "SPRING"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summer =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valueOf(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Season.class, "SUMMER"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360612" y="5029200"/>
            <a:ext cx="2057400" cy="880904"/>
          </a:xfrm>
          <a:prstGeom prst="wedgeRoundRectCallout">
            <a:avLst>
              <a:gd name="adj1" fmla="val -60006"/>
              <a:gd name="adj2" fmla="val -50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class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Weekday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with days</a:t>
            </a:r>
            <a:r>
              <a:rPr lang="en-US" dirty="0">
                <a:latin typeface="+mj-lt"/>
              </a:rPr>
              <a:t> from Monday through Sunday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latin typeface="+mj-lt"/>
              </a:rPr>
              <a:t> should return weekdays in format "Monday"</a:t>
            </a: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WeeklyCalendar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weekday, String notes)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WeeklyCalendarEntry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getWeeklySchedule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weekday, String notes)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latin typeface="+mj-lt"/>
              </a:rPr>
              <a:t> – "{weekday} - {notes}", ex. "Monday - sport"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Weekdays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913812" y="2590800"/>
            <a:ext cx="3157622" cy="510612"/>
          </a:xfrm>
          <a:prstGeom prst="wedgeRoundRectCallout">
            <a:avLst>
              <a:gd name="adj1" fmla="val 34309"/>
              <a:gd name="adj2" fmla="val 201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Sorted by weekday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Weekday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TUESDAY,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WEDNESDAY,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THURSDAY,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FRIDAY,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SATURDAY,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SUNDAY;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toString()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lower = super.name().substring(1).toLowerCase();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super.name().charAt(0) + lower;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WeeklyEntry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final static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Comparator&lt;WeeklyEntry&gt;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BY_WEEKDAY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getCompByDay();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Weekday weekday; private String notes;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WeeklyEntry(String weekday, String notes)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this.weekday = Enum.valueOf(Weekday.class, weekday.toUpperCase());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this.notes = notes;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Comparator&lt;WeeklyEntry&gt; getCompByDay()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(e1, e2) -&gt; e1.weekday.compareTo(e2.weekday);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6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(3)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34619"/>
            <a:ext cx="1084049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WeeklyCalendar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List&lt;WeeklyEntry&gt; entries;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WeeklyCalendar() { this.entries = new ArrayList&lt;&gt;();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addEntry(String weekday, String notes)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this.entries.add(new WeeklyEntry(weekday, notes));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Iterable&lt;WeeklyEntry&gt; getWeeklySchedule()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Collections.sort(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entries,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WeeklyEntry.BY_WEEKDAY)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this.entries;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1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All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enums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Comparable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Enums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169855"/>
            <a:ext cx="1084049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spring = Season.SPRING;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winter = Season.WINTER;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(spring.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("%s comes before %s"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spring, winter);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770812" y="2667000"/>
            <a:ext cx="2438400" cy="880904"/>
          </a:xfrm>
          <a:prstGeom prst="wedgeRoundRectCallout">
            <a:avLst>
              <a:gd name="adj1" fmla="val -76889"/>
              <a:gd name="adj2" fmla="val 62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Comparison of ordinal values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 err="1"/>
              <a:t>Enums</a:t>
            </a:r>
            <a:r>
              <a:rPr lang="en-US" dirty="0"/>
              <a:t> in Java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Methods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600200"/>
            <a:ext cx="10840496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44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max;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maxTemperature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this.max = maxTemperature;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getMaxTemp() { return this.max;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2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classes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Logger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Message</a:t>
            </a:r>
          </a:p>
          <a:p>
            <a:r>
              <a:rPr lang="en-US" dirty="0"/>
              <a:t>Create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Importance</a:t>
            </a:r>
            <a:r>
              <a:rPr lang="en-US" dirty="0"/>
              <a:t> - </a:t>
            </a:r>
            <a:r>
              <a:rPr lang="en-US" dirty="0">
                <a:latin typeface="+mj-lt"/>
              </a:rPr>
              <a:t>Low, Normal, Medium, High</a:t>
            </a:r>
          </a:p>
          <a:p>
            <a:r>
              <a:rPr lang="en-US" dirty="0">
                <a:latin typeface="+mj-lt"/>
              </a:rPr>
              <a:t>Record all messages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above given importance level</a:t>
            </a:r>
          </a:p>
          <a:p>
            <a:r>
              <a:rPr lang="en-US" dirty="0">
                <a:latin typeface="+mj-lt"/>
              </a:rPr>
              <a:t>Logger should have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&lt;Message&gt;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getMessages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+mj-lt"/>
              </a:rPr>
              <a:t>Create I/O client in Main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Warning Levels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21916" y="4080808"/>
            <a:ext cx="474449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NORMAL: All systems running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HIGH: Leakage in core room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LOW: Food delivery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817812" y="4692946"/>
            <a:ext cx="2805000" cy="957104"/>
          </a:xfrm>
          <a:prstGeom prst="wedgeRoundRectCallout">
            <a:avLst>
              <a:gd name="adj1" fmla="val 56591"/>
              <a:gd name="adj2" fmla="val -447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Record only HIGH and above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5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Warning Levels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2590800"/>
            <a:ext cx="1084049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Message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private fields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Message(Importance level, String content)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this.level = level;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this.content = content;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Importance getLevel() { return level;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Importance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LOW, NORMAL, MEDIUM, HIGH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Enumerations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Declaration and basics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Enumerations methods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Annotations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Built-in annotations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Creating annotations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Accessing annotations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2108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Warning Levels (2)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58419"/>
            <a:ext cx="1084049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Logger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private fields…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Logger(Importance level)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this.level = level;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this.messages = new ArrayList&lt;&gt;();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log(Message 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message.getLevel().compareTo(this.level) &gt;= 0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this.messages.add(message);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Iterable&lt;Message&gt; getMessages() { return this.messages;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5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CoffeeMachine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buyCoffee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size, String type)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insertCoin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coin)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&lt;Coffee&gt;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coffeesSold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CoffeeType</a:t>
            </a:r>
            <a:r>
              <a:rPr lang="en-US" dirty="0"/>
              <a:t> - Espresso, Latte, Irish</a:t>
            </a:r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Coin</a:t>
            </a:r>
            <a:r>
              <a:rPr lang="en-US" dirty="0"/>
              <a:t> – 1, 2, 5, 10, 20, 50 (ONE, TWO, etc.)</a:t>
            </a:r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CoffeeSize</a:t>
            </a:r>
            <a:r>
              <a:rPr lang="en-US" dirty="0"/>
              <a:t> – Small (50 ml, 50 c), Normal (100 ml, 75 c), Double (200 ml, 100 c)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02181" y="2545074"/>
            <a:ext cx="284252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Espresso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9396161" y="4202644"/>
            <a:ext cx="2489451" cy="826556"/>
          </a:xfrm>
          <a:prstGeom prst="wedgeRoundRectCallout">
            <a:avLst>
              <a:gd name="adj1" fmla="val -56793"/>
              <a:gd name="adj2" fmla="val -42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Single coffee sold - "Small Espresso"</a:t>
            </a:r>
            <a:endParaRPr lang="bg-BG" dirty="0">
              <a:solidFill>
                <a:srgbClr val="FFFFFF"/>
              </a:solidFill>
            </a:endParaRPr>
          </a:p>
        </p:txBody>
      </p:sp>
      <p:pic>
        <p:nvPicPr>
          <p:cNvPr id="5124" name="Picture 4" descr="Image result for coff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54" y="20878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Coin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FIFTY(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Coin(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 = c;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getValue()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58419"/>
            <a:ext cx="1084049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CoffeeSize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50, 50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100, 75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200, 100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ml;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ml, int c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this.ml = ml;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 = 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getMl() { return ml;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getPrice() { return c;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6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(3)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9906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constructor, fields, other methods…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buyCoffee(String size, String type)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CoffeeSize coffeeSize =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CoffeeSize.valueOf(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size.toUpperCase()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CoffeeType coffeeType =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CoffeeType.valueOf(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type.toUpperCase()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 coffee = new Coffee(coffeeSize, coffeeType);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price = coffee.getPrice();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currentSum = this.coins.stream().mapToInt(Coin::getValue).sum();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(currentSum &gt; price)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this.coffeeList.add(coffee);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this.coins.clear();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0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Working with 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Data About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80" y="1600200"/>
            <a:ext cx="5037666" cy="28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0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holding </a:t>
            </a:r>
            <a:r>
              <a:rPr lang="en-US" dirty="0"/>
              <a:t>class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Describes</a:t>
            </a:r>
            <a:r>
              <a:rPr lang="en-US" dirty="0"/>
              <a:t> parts of your code</a:t>
            </a:r>
          </a:p>
          <a:p>
            <a:r>
              <a:rPr lang="en-US" dirty="0"/>
              <a:t>Applied to: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3657600"/>
            <a:ext cx="1084049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deprecatedMethod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System.out.println("Deprecated!");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142412" y="2590800"/>
            <a:ext cx="1676400" cy="1504671"/>
            <a:chOff x="9142412" y="2590800"/>
            <a:chExt cx="1676400" cy="1504671"/>
          </a:xfrm>
        </p:grpSpPr>
        <p:pic>
          <p:nvPicPr>
            <p:cNvPr id="8194" name="Picture 2" descr="Image result for annotation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412" y="2590800"/>
              <a:ext cx="1676400" cy="150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531" y="2693054"/>
              <a:ext cx="1300162" cy="1300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05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messages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 generation</a:t>
            </a:r>
            <a:r>
              <a:rPr lang="en-US" dirty="0"/>
              <a:t> 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 generation</a:t>
            </a:r>
            <a:r>
              <a:rPr lang="en-US" dirty="0"/>
              <a:t> 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Frameworks</a:t>
            </a:r>
          </a:p>
          <a:p>
            <a:r>
              <a:rPr lang="en-US" dirty="0"/>
              <a:t>Runtime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Serialization</a:t>
            </a:r>
            <a:r>
              <a:rPr lang="en-US" dirty="0"/>
              <a:t>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Usage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05000"/>
            <a:ext cx="1084049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@SuppressWarnings("unchecked")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</p:txBody>
      </p:sp>
    </p:spTree>
    <p:extLst>
      <p:ext uri="{BB962C8B-B14F-4D97-AF65-F5344CB8AC3E}">
        <p14:creationId xmlns:p14="http://schemas.microsoft.com/office/powerpoint/2010/main" val="18192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@Override</a:t>
            </a:r>
            <a:r>
              <a:rPr lang="en-US" dirty="0"/>
              <a:t> – generates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error</a:t>
            </a:r>
            <a:r>
              <a:rPr lang="en-US" dirty="0"/>
              <a:t> if method does not override a method in a parent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@Deprecated</a:t>
            </a:r>
            <a:r>
              <a:rPr lang="en-US" dirty="0"/>
              <a:t> – generates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warning</a:t>
            </a:r>
            <a:r>
              <a:rPr lang="en-US" dirty="0"/>
              <a:t> if the element is used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667000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toString()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"new toString() method";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580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9600" b="1" dirty="0"/>
              <a:t>#JavaOOP-Advanced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609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SupressWarning</a:t>
            </a:r>
            <a:r>
              <a:rPr lang="en-US" dirty="0"/>
              <a:t> – turns off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warnings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 (2)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357497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@SuppressWarnings(value = "unchecked")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&lt;T&gt; void warning(int size)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T[] unchecked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(T[])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Object[size];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371012" y="1981200"/>
            <a:ext cx="1723422" cy="826556"/>
          </a:xfrm>
          <a:prstGeom prst="wedgeRoundRectCallout">
            <a:avLst>
              <a:gd name="adj1" fmla="val -64489"/>
              <a:gd name="adj2" fmla="val -33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Annotation with value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865812" y="4006322"/>
            <a:ext cx="2667000" cy="826556"/>
          </a:xfrm>
          <a:prstGeom prst="wedgeRoundRectCallout">
            <a:avLst>
              <a:gd name="adj1" fmla="val -56652"/>
              <a:gd name="adj2" fmla="val -455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Generates compiler warning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@interface</a:t>
            </a:r>
            <a:r>
              <a:rPr lang="en-US" dirty="0"/>
              <a:t> – used to create annotations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Annotations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057400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MyAnnotation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myValue()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"default";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64116" y="4156145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@MyAnnotation(myValue = "value")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annotatedMethod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System.out.println("I am annotated");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304213" y="4038600"/>
            <a:ext cx="3674102" cy="750359"/>
          </a:xfrm>
          <a:prstGeom prst="wedgeRoundRectCallout">
            <a:avLst>
              <a:gd name="adj1" fmla="val -59226"/>
              <a:gd name="adj2" fmla="val -103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Skip name if you have only one value called "value"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75212" y="3189228"/>
            <a:ext cx="1752600" cy="750359"/>
          </a:xfrm>
          <a:prstGeom prst="wedgeRoundRectCallout">
            <a:avLst>
              <a:gd name="adj1" fmla="val -65685"/>
              <a:gd name="adj2" fmla="val -556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Annotation element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3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Allowed types for annotation elements:</a:t>
            </a:r>
          </a:p>
          <a:p>
            <a:pPr lvl="1"/>
            <a:r>
              <a:rPr lang="en-US" dirty="0">
                <a:latin typeface="+mj-lt"/>
              </a:rPr>
              <a:t>Primitive types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dirty="0">
                <a:latin typeface="+mj-lt"/>
              </a:rPr>
              <a:t>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+mj-lt"/>
              </a:rPr>
              <a:t>, etc.)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Annotation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Arrays</a:t>
            </a:r>
            <a:r>
              <a:rPr lang="en-US" dirty="0">
                <a:latin typeface="+mj-lt"/>
              </a:rPr>
              <a:t> of any of the above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Elements</a:t>
            </a:r>
          </a:p>
        </p:txBody>
      </p:sp>
    </p:spTree>
    <p:extLst>
      <p:ext uri="{BB962C8B-B14F-4D97-AF65-F5344CB8AC3E}">
        <p14:creationId xmlns:p14="http://schemas.microsoft.com/office/powerpoint/2010/main" val="48420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Meta annotations </a:t>
            </a:r>
            <a:r>
              <a:rPr lang="en-US" dirty="0">
                <a:latin typeface="+mj-lt"/>
              </a:rPr>
              <a:t>annotate annotations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@Target</a:t>
            </a:r>
            <a:r>
              <a:rPr lang="en-US" dirty="0"/>
              <a:t> – specifies where annotation is applicable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Available element types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CONSTRUCTOR, FIELD, LOCAL_VARIABLE, METHOD, PACKAGE, PARAMETER,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Annotations – </a:t>
            </a:r>
            <a:r>
              <a:rPr lang="en-US" dirty="0">
                <a:latin typeface="Consolas" panose="020B0609020204030204" pitchFamily="49" charset="0"/>
              </a:rPr>
              <a:t>@Target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773740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@Target(ElementType.FIELD)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FieldAnnotation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6780212" y="2514600"/>
            <a:ext cx="2438399" cy="709014"/>
          </a:xfrm>
          <a:prstGeom prst="wedgeRoundRectCallout">
            <a:avLst>
              <a:gd name="adj1" fmla="val -60297"/>
              <a:gd name="adj2" fmla="val -17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Used to annotate fields only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Meta annotations annotate annotations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@Retention</a:t>
            </a:r>
            <a:r>
              <a:rPr lang="en-US" dirty="0"/>
              <a:t> – specifies where annotation is available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Available retention policies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SOURCE, CLASS, RUNTIME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Annotations – </a:t>
            </a:r>
            <a:r>
              <a:rPr lang="en-US" dirty="0">
                <a:latin typeface="Consolas" panose="020B0609020204030204" pitchFamily="49" charset="0"/>
              </a:rPr>
              <a:t>@Retention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773740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RuntimeAnnotation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837612" y="2514600"/>
            <a:ext cx="2438399" cy="709014"/>
          </a:xfrm>
          <a:prstGeom prst="wedgeRoundRectCallout">
            <a:avLst>
              <a:gd name="adj1" fmla="val -60297"/>
              <a:gd name="adj2" fmla="val -17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You can get info at runtime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49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annotation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Subject</a:t>
            </a:r>
            <a:r>
              <a:rPr lang="en-US" dirty="0"/>
              <a:t> with a String[]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"categories"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available at runtime</a:t>
            </a:r>
          </a:p>
          <a:p>
            <a:pPr lvl="1"/>
            <a:r>
              <a:rPr lang="en-US" dirty="0"/>
              <a:t>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placed</a:t>
            </a:r>
            <a:r>
              <a:rPr lang="en-US" dirty="0"/>
              <a:t>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 types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Create Annotation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4048125"/>
            <a:ext cx="6362700" cy="1362075"/>
          </a:xfrm>
          <a:prstGeom prst="roundRect">
            <a:avLst>
              <a:gd name="adj" fmla="val 8995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9" name="Arrow: Right 8"/>
          <p:cNvSpPr/>
          <p:nvPr/>
        </p:nvSpPr>
        <p:spPr>
          <a:xfrm>
            <a:off x="866916" y="4174423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43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Create Annotation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2133600"/>
            <a:ext cx="108404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@Target(ElementType.TYPE)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Subject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categories();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Some annotations can be accessed at runtime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Annotation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99595"/>
            <a:ext cx="1084049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@Author(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"Gosho"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AuthoredClass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 cl = AuthoredClass.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 author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(Author) cl.getAnnotation(Author.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88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Some annotations can be accessed at runtime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Annotation (2)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99595"/>
            <a:ext cx="1084049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cl = AuthoredClass.class;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annotations = cl.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getAnnotations()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(Annotation annotation : annotations)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(annotation instanceof Author)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 author = (Author) annotation;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53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annotation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with a String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"name"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available at runtime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placed</a:t>
            </a:r>
            <a:r>
              <a:rPr lang="en-US" dirty="0"/>
              <a:t>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 methods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Tracker</a:t>
            </a:r>
            <a:r>
              <a:rPr lang="en-US" dirty="0"/>
              <a:t> with a method: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static 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printMethodsByAuthor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Coding Tracker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4652738"/>
            <a:ext cx="6096000" cy="1711685"/>
          </a:xfrm>
          <a:prstGeom prst="roundRect">
            <a:avLst>
              <a:gd name="adj" fmla="val 9035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310"/>
          <a:stretch/>
        </p:blipFill>
        <p:spPr>
          <a:xfrm>
            <a:off x="6407762" y="5680164"/>
            <a:ext cx="5158650" cy="814254"/>
          </a:xfrm>
          <a:prstGeom prst="round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9" name="Arrow: Right 8"/>
          <p:cNvSpPr/>
          <p:nvPr/>
        </p:nvSpPr>
        <p:spPr>
          <a:xfrm>
            <a:off x="5930758" y="5884818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50389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Sets of Constant Objects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3006" y="1828800"/>
            <a:ext cx="4722813" cy="2457010"/>
          </a:xfrm>
          <a:prstGeom prst="roundRect">
            <a:avLst>
              <a:gd name="adj" fmla="val 535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2799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Coding Tracker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66885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Map&lt;String, List&lt;String&gt;&gt; methodsByAuthor = new HashMap&lt;&gt;();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Method[] methods = cl.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getDeclaredMethods()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(Method method : methods)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Author annotation = method.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getAnnotation(Author.class)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(annotation != null)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methodsByAuthor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.putIfAbsent(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annotation.name()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new ArrayList&lt;&gt;());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methodsByAuthor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.get(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annotation.name()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).add(method.getName() + "()");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print…</a:t>
            </a:r>
          </a:p>
        </p:txBody>
      </p:sp>
    </p:spTree>
    <p:extLst>
      <p:ext uri="{BB962C8B-B14F-4D97-AF65-F5344CB8AC3E}">
        <p14:creationId xmlns:p14="http://schemas.microsoft.com/office/powerpoint/2010/main" val="406985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38652"/>
            <a:ext cx="11804822" cy="48049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Enumerations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constant classes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enumerations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organize code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Enumerations can have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sz="3200" dirty="0"/>
              <a:t> are used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describe</a:t>
            </a:r>
            <a:r>
              <a:rPr lang="en-US" sz="3200" dirty="0"/>
              <a:t> our code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Annotations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provide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possibility to work</a:t>
            </a:r>
            <a:r>
              <a:rPr lang="en-US" sz="3200" dirty="0"/>
              <a:t>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non-existing classes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Some annotations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can be accessed through reflection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 and Annotations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type, limited to a set of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064127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3903641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Season summer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 enum…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You can use </a:t>
            </a:r>
            <a:r>
              <a:rPr lang="en-US" dirty="0" err="1"/>
              <a:t>enum</a:t>
            </a:r>
            <a:r>
              <a:rPr lang="en-US" dirty="0"/>
              <a:t> values in a switch-case statements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 in switch-case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1981200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2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values()</a:t>
            </a:r>
            <a:r>
              <a:rPr lang="en-US" dirty="0"/>
              <a:t> – returns an array with all constants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Values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250501"/>
            <a:ext cx="108404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Season[]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seasons = Season.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values()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(Season season : seasons)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System.out.println(season);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237321" y="4660401"/>
            <a:ext cx="3352800" cy="902199"/>
          </a:xfrm>
          <a:prstGeom prst="wedgeRoundRectCallout">
            <a:avLst>
              <a:gd name="adj1" fmla="val -54731"/>
              <a:gd name="adj2" fmla="val -460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default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solidFill>
                  <a:srgbClr val="FFFFFF"/>
                </a:solidFill>
              </a:rPr>
              <a:t>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6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name()</a:t>
            </a:r>
            <a:r>
              <a:rPr lang="en-US" dirty="0"/>
              <a:t> – gets the string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can be overridden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name()</a:t>
            </a:r>
            <a:r>
              <a:rPr lang="en-US" dirty="0"/>
              <a:t>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Names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133600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Season.AUTUMN;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885223" y="3657600"/>
            <a:ext cx="2895600" cy="880904"/>
          </a:xfrm>
          <a:prstGeom prst="wedgeRoundRectCallout">
            <a:avLst>
              <a:gd name="adj1" fmla="val -66213"/>
              <a:gd name="adj2" fmla="val -244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2800" dirty="0">
                <a:solidFill>
                  <a:srgbClr val="FFFFFF"/>
                </a:solidFill>
              </a:rPr>
              <a:t> 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considered to be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good practice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Overriding </a:t>
            </a:r>
            <a:r>
              <a:rPr lang="en-US" dirty="0" err="1">
                <a:latin typeface="Consolas" panose="020B0609020204030204" pitchFamily="49" charset="0"/>
              </a:rPr>
              <a:t>toString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2140327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SPRING, SUMMER, AUTUMN, WINTER;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toString()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super.name().toLowerCase();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848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3039</Words>
  <Application>Microsoft Office PowerPoint</Application>
  <PresentationFormat>Custom</PresentationFormat>
  <Paragraphs>639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Enumerations and Annotations</vt:lpstr>
      <vt:lpstr>Table of Contents</vt:lpstr>
      <vt:lpstr>Questions</vt:lpstr>
      <vt:lpstr>Enumerations</vt:lpstr>
      <vt:lpstr>Enumerations</vt:lpstr>
      <vt:lpstr>Enumerations in switch-case</vt:lpstr>
      <vt:lpstr>Enum Values</vt:lpstr>
      <vt:lpstr>Enum Names</vt:lpstr>
      <vt:lpstr>Overriding toString()</vt:lpstr>
      <vt:lpstr>Enum Values (2)</vt:lpstr>
      <vt:lpstr>Enum Creation</vt:lpstr>
      <vt:lpstr>Problem: Weekdays</vt:lpstr>
      <vt:lpstr>Solution: Weekday</vt:lpstr>
      <vt:lpstr>Solution: Weekday (2)</vt:lpstr>
      <vt:lpstr>Solution: Weekday (3)</vt:lpstr>
      <vt:lpstr>Comparing Enums</vt:lpstr>
      <vt:lpstr>Enum Methods</vt:lpstr>
      <vt:lpstr>Problem: Warning Levels</vt:lpstr>
      <vt:lpstr>Solution: Warning Levels</vt:lpstr>
      <vt:lpstr>Solution: Warning Levels (2)</vt:lpstr>
      <vt:lpstr>Problem: Coffee Machine</vt:lpstr>
      <vt:lpstr>Solution: Coffee Machine</vt:lpstr>
      <vt:lpstr>Solution: Coffee Machine (2)</vt:lpstr>
      <vt:lpstr>Solution: Coffee Machine (3)</vt:lpstr>
      <vt:lpstr>Working with Enumerations</vt:lpstr>
      <vt:lpstr>Annotations</vt:lpstr>
      <vt:lpstr>Annotation</vt:lpstr>
      <vt:lpstr>Annotation Usage</vt:lpstr>
      <vt:lpstr>Built-in Annotations</vt:lpstr>
      <vt:lpstr>Built-in Annotations (2)</vt:lpstr>
      <vt:lpstr>Creating Annotations</vt:lpstr>
      <vt:lpstr>Annotation Elements</vt:lpstr>
      <vt:lpstr>Meta Annotations – @Target</vt:lpstr>
      <vt:lpstr>Meta Annotations – @Retention</vt:lpstr>
      <vt:lpstr>Problem: Create Annotation</vt:lpstr>
      <vt:lpstr>Solution: Create Annotation</vt:lpstr>
      <vt:lpstr>Accessing Annotation</vt:lpstr>
      <vt:lpstr>Accessing Annotation (2)</vt:lpstr>
      <vt:lpstr>Problem: Coding Tracker</vt:lpstr>
      <vt:lpstr>Solution: Coding Tracker</vt:lpstr>
      <vt:lpstr>Summary</vt:lpstr>
      <vt:lpstr>Enumerations and Annotations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</dc:title>
  <dc:subject>C# Basics Course</dc:subject>
  <dc:creator/>
  <cp:keywords>Java, Enumerations, Annotations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2017-03-23T11:19:41Z</dcterms:modified>
  <cp:category>programming, software engineering,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